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F2DB5D5-1B1C-4A44-B8A7-6B5B1902FE71}" type="datetimeFigureOut">
              <a:rPr lang="en-US" smtClean="0"/>
              <a:t>12/11/2025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3DC39C20-07EC-4519-972E-94DC995A3A3E}"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2DB5D5-1B1C-4A44-B8A7-6B5B1902FE71}"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39C20-07EC-4519-972E-94DC995A3A3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2DB5D5-1B1C-4A44-B8A7-6B5B1902FE71}"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39C20-07EC-4519-972E-94DC995A3A3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F2DB5D5-1B1C-4A44-B8A7-6B5B1902FE71}"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39C20-07EC-4519-972E-94DC995A3A3E}"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F2DB5D5-1B1C-4A44-B8A7-6B5B1902FE71}" type="datetimeFigureOut">
              <a:rPr lang="en-US" smtClean="0"/>
              <a:t>12/11/2025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3DC39C20-07EC-4519-972E-94DC995A3A3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F2DB5D5-1B1C-4A44-B8A7-6B5B1902FE71}"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C39C20-07EC-4519-972E-94DC995A3A3E}"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F2DB5D5-1B1C-4A44-B8A7-6B5B1902FE71}" type="datetimeFigureOut">
              <a:rPr lang="en-US" smtClean="0"/>
              <a:t>12/11/2025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C39C20-07EC-4519-972E-94DC995A3A3E}"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F2DB5D5-1B1C-4A44-B8A7-6B5B1902FE71}" type="datetimeFigureOut">
              <a:rPr lang="en-US" smtClean="0"/>
              <a:t>12/11/2025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C39C20-07EC-4519-972E-94DC995A3A3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2DB5D5-1B1C-4A44-B8A7-6B5B1902FE71}" type="datetimeFigureOut">
              <a:rPr lang="en-US" smtClean="0"/>
              <a:t>12/11/2025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C39C20-07EC-4519-972E-94DC995A3A3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F2DB5D5-1B1C-4A44-B8A7-6B5B1902FE71}"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C39C20-07EC-4519-972E-94DC995A3A3E}"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F2DB5D5-1B1C-4A44-B8A7-6B5B1902FE71}" type="datetimeFigureOut">
              <a:rPr lang="en-US" smtClean="0"/>
              <a:t>12/11/2025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3DC39C20-07EC-4519-972E-94DC995A3A3E}"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F2DB5D5-1B1C-4A44-B8A7-6B5B1902FE71}" type="datetimeFigureOut">
              <a:rPr lang="en-US" smtClean="0"/>
              <a:t>12/11/2025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DC39C20-07EC-4519-972E-94DC995A3A3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normAutofit/>
          </a:bodyPr>
          <a:lstStyle/>
          <a:p>
            <a:r>
              <a:rPr lang="en-US" b="1" dirty="0"/>
              <a:t>The Challenges for Health </a:t>
            </a:r>
            <a:r>
              <a:rPr lang="en-US" b="1" dirty="0" smtClean="0"/>
              <a:t>Care Research </a:t>
            </a:r>
            <a:r>
              <a:rPr lang="en-US" b="1" dirty="0"/>
              <a:t>in </a:t>
            </a:r>
            <a:r>
              <a:rPr lang="en-US" b="1" dirty="0" smtClean="0"/>
              <a:t>India</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7500" lnSpcReduction="20000"/>
          </a:bodyPr>
          <a:lstStyle/>
          <a:p>
            <a:pPr algn="just">
              <a:buNone/>
            </a:pPr>
            <a:r>
              <a:rPr lang="en-US" b="1" i="1" dirty="0"/>
              <a:t>1. Limited facilities of research education and training for health professionals</a:t>
            </a:r>
            <a:endParaRPr lang="en-US" dirty="0"/>
          </a:p>
          <a:p>
            <a:pPr algn="just">
              <a:buNone/>
            </a:pPr>
            <a:r>
              <a:rPr lang="en-US" dirty="0"/>
              <a:t>Training and education in research methodology are often deficient in the curricula of both undergraduate and postgraduate education. Another reason for such limitation is a relative shortage of medical workforce trained in research methodology. Attainment and retention of an optimum number of researchers in biomedical research is essential for various reasons: (</a:t>
            </a:r>
            <a:r>
              <a:rPr lang="en-US" dirty="0" err="1"/>
              <a:t>i</a:t>
            </a:r>
            <a:r>
              <a:rPr lang="en-US" dirty="0"/>
              <a:t>) to perform research as per national priorities, (ii) to train healthcare professionals, who can evaluate health research and guide trainees and young researchers, and (iii) in the present era of evidence-based medicine, physicians should have necessary research skills to evaluate medical literature critically.</a:t>
            </a:r>
          </a:p>
          <a:p>
            <a:pPr algn="just">
              <a:buNone/>
            </a:pPr>
            <a:r>
              <a:rPr lang="en-US" b="1" i="1" dirty="0"/>
              <a:t>2. Limited funding and research resources</a:t>
            </a:r>
            <a:endParaRPr lang="en-US" dirty="0"/>
          </a:p>
          <a:p>
            <a:pPr algn="just">
              <a:buNone/>
            </a:pPr>
            <a:r>
              <a:rPr lang="en-US" dirty="0"/>
              <a:t>One of the significant challenges of biomedical research is the shortage of funding and research resources to meet national health priorities. Allocation and monitoring of limited resources is another challenge. Other sources of funding such as the pharmaceutical industry, trusts, foundations, and other donations are either lacking or under-utilized.</a:t>
            </a:r>
          </a:p>
          <a:p>
            <a:pPr algn="just">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pPr algn="just">
              <a:buNone/>
            </a:pPr>
            <a:r>
              <a:rPr lang="en-US" b="1" i="1" dirty="0" smtClean="0"/>
              <a:t>3. Low priorities of health research and lack of research culture</a:t>
            </a:r>
            <a:endParaRPr lang="en-US" dirty="0" smtClean="0"/>
          </a:p>
          <a:p>
            <a:pPr algn="just">
              <a:buNone/>
            </a:pPr>
            <a:r>
              <a:rPr lang="en-US" dirty="0" smtClean="0"/>
              <a:t>Generally, the benefit of research is not sufficiently valued, and hence, research is placed low on the national priority list. There is lack of proper appreciation of health research as an essential tool for development among political leaders, policy makers, healthcare providers, and community groups. Weak scientific leadership, assignment of scientists to other non-scientific works, poor remuneration or compelling the scientists to seek other sources of remuneration, inappropriate service conditions, and strong political influence in running the institutions are some of the difficulties that may result in poor scientific research environment. Sometimes, researchers are seen as a threat to the person in higher positions rather than a matter of pride for an institution; therefore, they are not often supported. Teachers are overwhelmed with clinical work, and even teaching may be given a low priority, not to speak of research activity.</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algn="just">
              <a:buNone/>
            </a:pPr>
            <a:r>
              <a:rPr lang="en-US" b="1" i="1" dirty="0" smtClean="0"/>
              <a:t>4. Inadequate efforts for prioritization of research problems</a:t>
            </a:r>
            <a:endParaRPr lang="en-US" dirty="0" smtClean="0"/>
          </a:p>
          <a:p>
            <a:pPr algn="just">
              <a:buNone/>
            </a:pPr>
            <a:r>
              <a:rPr lang="en-US" dirty="0" smtClean="0"/>
              <a:t>There is inadequate effort in prioritization of research problems. Limited information is available on the disease burden and their determinants, the cross-cutting issues like poverty, gender, and health policies that affect the health of the population. Such deficiency creates difficulty in setting priorities.</a:t>
            </a:r>
          </a:p>
          <a:p>
            <a:pPr algn="just">
              <a:buNone/>
            </a:pPr>
            <a:r>
              <a:rPr lang="en-US" b="1" i="1" dirty="0" smtClean="0"/>
              <a:t>5. Ethical standards</a:t>
            </a:r>
            <a:endParaRPr lang="en-US" dirty="0" smtClean="0"/>
          </a:p>
          <a:p>
            <a:pPr algn="just">
              <a:buNone/>
            </a:pPr>
            <a:r>
              <a:rPr lang="en-US" dirty="0" smtClean="0"/>
              <a:t>To create and comply with ethical guidelines for human subjects consistent with the international standard is a challenge in many institutions. Some institutions lack the infrastructure for ethical and administrative regulation of research, reducing efficiency and quality. Mostly, this is the result of decision makers not having any knowledge about research.</a:t>
            </a:r>
          </a:p>
          <a:p>
            <a:pPr algn="just">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10000"/>
          </a:bodyPr>
          <a:lstStyle/>
          <a:p>
            <a:pPr algn="just">
              <a:buNone/>
            </a:pPr>
            <a:r>
              <a:rPr lang="en-US" b="1" i="1" dirty="0" smtClean="0"/>
              <a:t>6. Limited access to health information</a:t>
            </a:r>
            <a:endParaRPr lang="en-US" dirty="0" smtClean="0"/>
          </a:p>
          <a:p>
            <a:pPr algn="just">
              <a:buNone/>
            </a:pPr>
            <a:r>
              <a:rPr lang="en-US" dirty="0" smtClean="0"/>
              <a:t>Access to the national and international research publications is severely restricted for research. This difficulty is because of too high pricing of publications by the publishing houses for business purposes. Knowledge about the current status of a research question is central to the development of a good research proposal.</a:t>
            </a:r>
          </a:p>
          <a:p>
            <a:pPr algn="just">
              <a:buNone/>
            </a:pPr>
            <a:r>
              <a:rPr lang="en-US" b="1" i="1" dirty="0" smtClean="0"/>
              <a:t>7. Missing linkages</a:t>
            </a:r>
            <a:endParaRPr lang="en-US" dirty="0" smtClean="0"/>
          </a:p>
          <a:p>
            <a:pPr algn="just">
              <a:buNone/>
            </a:pPr>
            <a:r>
              <a:rPr lang="en-US" dirty="0" smtClean="0"/>
              <a:t>The health research system is linked in many ways at different levels and to different stakeholders. Health research system needs to be integrated into the national health development plans. The national health research system needs to be linked with global and regional research systems. Linkage of academic research like thesis and dissertation with the mainstream national health problems is lacking.</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57</TotalTime>
  <Words>608</Words>
  <Application>Microsoft Office PowerPoint</Application>
  <PresentationFormat>On-screen Show (4:3)</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Equity</vt:lpstr>
      <vt:lpstr>The Challenges for Health Care Research in India</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Challenges for Health Research in India</dc:title>
  <dc:creator>Hp</dc:creator>
  <cp:lastModifiedBy>Hp</cp:lastModifiedBy>
  <cp:revision>2</cp:revision>
  <dcterms:created xsi:type="dcterms:W3CDTF">2025-12-11T09:20:12Z</dcterms:created>
  <dcterms:modified xsi:type="dcterms:W3CDTF">2025-12-11T10:17:15Z</dcterms:modified>
</cp:coreProperties>
</file>